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36" r:id="rId1"/>
  </p:sldMasterIdLst>
  <p:notesMasterIdLst>
    <p:notesMasterId r:id="rId15"/>
  </p:notes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8" r:id="rId11"/>
    <p:sldId id="267" r:id="rId12"/>
    <p:sldId id="269" r:id="rId13"/>
    <p:sldId id="270" r:id="rId14"/>
  </p:sldIdLst>
  <p:sldSz cx="14630400" cy="8229600"/>
  <p:notesSz cx="8229600" cy="14630400"/>
  <p:embeddedFontLst>
    <p:embeddedFont>
      <p:font typeface="Poppins" panose="00000500000000000000" pitchFamily="2" charset="0"/>
      <p:regular r:id="rId16"/>
      <p:bold r:id="rId17"/>
      <p:italic r:id="rId18"/>
      <p:boldItalic r:id="rId19"/>
    </p:embeddedFont>
    <p:embeddedFont>
      <p:font typeface="Poppins SemiBold" panose="00000700000000000000" pitchFamily="2" charset="0"/>
      <p:bold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Medium" panose="02000000000000000000" pitchFamily="2" charset="0"/>
      <p:regular r:id="rId26"/>
      <p: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2072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6864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61677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70373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page">
  <p:cSld name="Titlepag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489588" y="3567373"/>
            <a:ext cx="6825614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800" b="1" i="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body" idx="1"/>
          </p:nvPr>
        </p:nvSpPr>
        <p:spPr>
          <a:xfrm>
            <a:off x="489588" y="6422240"/>
            <a:ext cx="6825614" cy="295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731520" lvl="0" indent="-36576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920">
                <a:latin typeface="Poppins"/>
                <a:ea typeface="Poppins"/>
                <a:cs typeface="Poppins"/>
                <a:sym typeface="Poppins"/>
              </a:defRPr>
            </a:lvl1pPr>
            <a:lvl2pPr marL="1463040" lvl="1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marL="2194560" lvl="2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marL="2926080" lvl="3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marL="3657600" lvl="4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marL="4389120" lvl="5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5120640" lvl="6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5852160" lvl="7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6583680" lvl="8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2"/>
          </p:nvPr>
        </p:nvSpPr>
        <p:spPr>
          <a:xfrm>
            <a:off x="489588" y="6803345"/>
            <a:ext cx="6825614" cy="295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731520" lvl="0" indent="-36576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920">
                <a:latin typeface="Poppins"/>
                <a:ea typeface="Poppins"/>
                <a:cs typeface="Poppins"/>
                <a:sym typeface="Poppins"/>
              </a:defRPr>
            </a:lvl1pPr>
            <a:lvl2pPr marL="1463040" lvl="1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marL="2194560" lvl="2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marL="2926080" lvl="3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marL="3657600" lvl="4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marL="4389120" lvl="5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5120640" lvl="6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5852160" lvl="7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6583680" lvl="8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body" idx="3"/>
          </p:nvPr>
        </p:nvSpPr>
        <p:spPr>
          <a:xfrm>
            <a:off x="489586" y="4493668"/>
            <a:ext cx="6825618" cy="393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731520" marR="0" lvl="0" indent="-36576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56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1463040" lvl="1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marL="2194560" lvl="2" indent="-52832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2926080" lvl="3" indent="-508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3657600" lvl="4" indent="-48768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>
                <a:solidFill>
                  <a:schemeClr val="lt1"/>
                </a:solidFill>
              </a:defRPr>
            </a:lvl5pPr>
            <a:lvl6pPr marL="4389120" lvl="5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5120640" lvl="6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5852160" lvl="7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6583680" lvl="8" indent="-54864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114559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43296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6948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953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44490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05552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05812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9010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79554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45217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49474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22042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53626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03991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78265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6169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3017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  <p:sldLayoutId id="2147483753" r:id="rId17"/>
    <p:sldLayoutId id="2147483754" r:id="rId18"/>
    <p:sldLayoutId id="2147483755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title"/>
          </p:nvPr>
        </p:nvSpPr>
        <p:spPr>
          <a:xfrm>
            <a:off x="490221" y="928212"/>
            <a:ext cx="8922003" cy="73866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b" anchorCtr="0">
            <a:spAutoFit/>
          </a:bodyPr>
          <a:lstStyle/>
          <a:p>
            <a:r>
              <a:rPr lang="en-US" b="0" dirty="0"/>
              <a:t>AI Engineer Challenge</a:t>
            </a:r>
            <a:endParaRPr dirty="0"/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489588" y="3783815"/>
            <a:ext cx="6825614" cy="29546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spAutoFit/>
          </a:bodyPr>
          <a:lstStyle/>
          <a:p>
            <a:pPr marL="0" indent="0"/>
            <a:r>
              <a:rPr lang="en-US" dirty="0"/>
              <a:t>Subrata Roy, Senior Data Scientist</a:t>
            </a:r>
            <a:endParaRPr dirty="0"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2"/>
          </p:nvPr>
        </p:nvSpPr>
        <p:spPr>
          <a:xfrm>
            <a:off x="489588" y="4164920"/>
            <a:ext cx="6825614" cy="29546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spAutoFit/>
          </a:bodyPr>
          <a:lstStyle/>
          <a:p>
            <a:pPr marL="0" indent="0"/>
            <a:r>
              <a:rPr lang="en-US" dirty="0"/>
              <a:t>Date: 21.04.2025</a:t>
            </a:r>
            <a:endParaRPr dirty="0"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3"/>
          </p:nvPr>
        </p:nvSpPr>
        <p:spPr>
          <a:xfrm>
            <a:off x="489586" y="1855242"/>
            <a:ext cx="6825618" cy="11818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spAutoFit/>
          </a:bodyPr>
          <a:lstStyle/>
          <a:p>
            <a:pPr marL="0" indent="0"/>
            <a:r>
              <a:rPr lang="en-US" dirty="0"/>
              <a:t>A Smart, Explainable, and Real-Time GenAI Assistant Built for Customer Support.</a:t>
            </a:r>
            <a:endParaRPr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8D861781-CA1A-A9AD-B98D-602FF25D3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0782" y="27813"/>
            <a:ext cx="5849618" cy="82017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3F22EFC-10F3-4E83-8431-1CA525A1DE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56" y="7086508"/>
            <a:ext cx="2461473" cy="10668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860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Retrieval-Augmented Generation (RAG) Implementation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53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Flow Overview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342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Query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764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Vector DB retrieves Top-3 Docs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6186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LLM generates Response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153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Technologies Used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7342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ChromaDB vector store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1764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SentenceTransformer embeddings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6186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Mistral LLM for response</a:t>
            </a: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B0815A-AFE9-4D8D-0C35-A8A8A7551F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6281" y="156058"/>
            <a:ext cx="2461473" cy="106689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4913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Evaluation Strategy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40318"/>
            <a:ext cx="3664863" cy="2648783"/>
          </a:xfrm>
          <a:prstGeom prst="roundRect">
            <a:avLst>
              <a:gd name="adj" fmla="val 359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27747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Dual Evaluation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265170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LLM-as-a-judge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3707368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Manual human scoring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540318"/>
            <a:ext cx="3664863" cy="2648783"/>
          </a:xfrm>
          <a:prstGeom prst="roundRect">
            <a:avLst>
              <a:gd name="adj" fmla="val 359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919901" y="27747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Criteria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9901" y="3265170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Relevance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919901" y="3707368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Correctness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919901" y="414956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Conciseness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919901" y="4591764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Fluency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93790" y="5415915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1028224" y="5650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Output Format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28224" y="614076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JSON with detailed scores per criterion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538DEBF-51D1-7C71-30E2-DF17905C2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6281" y="156058"/>
            <a:ext cx="2461473" cy="106689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42073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API Deployment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5483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Tech Stack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60642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FastAPI web framework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650640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ngrok for secure tunneling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5483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Endpoints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60642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/generate_response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650640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/submit_scores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5483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Schema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60642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 request-response structure for clarity</a:t>
            </a: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5C0B6CF-3D59-00CA-8975-F849CA56E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6281" y="156058"/>
            <a:ext cx="2461473" cy="1066892"/>
          </a:xfrm>
          <a:prstGeom prst="rect">
            <a:avLst/>
          </a:prstGeom>
        </p:spPr>
      </p:pic>
      <p:pic>
        <p:nvPicPr>
          <p:cNvPr id="12" name="Image 0" descr="preencoded.png">
            <a:extLst>
              <a:ext uri="{FF2B5EF4-FFF2-40B4-BE49-F238E27FC236}">
                <a16:creationId xmlns:a16="http://schemas.microsoft.com/office/drawing/2014/main" id="{EDA881B7-D5D9-6C9D-FFFB-20303AED4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743575" cy="398049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69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Conclusions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0173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Built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GenAI assistant fully operable on Google Colab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9089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Successes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089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Effective prompt design and model evaluation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Lessons Learned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Context quality critical for response accuracy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F368D1E-F17F-61E7-DB90-6C4595FFB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6281" y="156058"/>
            <a:ext cx="2461473" cy="10668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3315" y="6613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Agenda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7380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Problem Statement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1802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Objective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26224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Architecture Overview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0646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Dataset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35068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 Choice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394906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Retrieval Workflow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3912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7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Prompt Engineering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483346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8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RAG Implementation</a:t>
            </a:r>
            <a:endParaRPr lang="en-US" sz="1750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8F8BD86D-C2AD-54B7-2B24-37FD6FAC6AEF}"/>
              </a:ext>
            </a:extLst>
          </p:cNvPr>
          <p:cNvSpPr/>
          <p:nvPr/>
        </p:nvSpPr>
        <p:spPr>
          <a:xfrm>
            <a:off x="793789" y="57681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10. API Deployment</a:t>
            </a:r>
            <a:endParaRPr lang="en-US" sz="1750" dirty="0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8A1324D5-F37E-30C6-FC09-EB1C35E905F2}"/>
              </a:ext>
            </a:extLst>
          </p:cNvPr>
          <p:cNvSpPr/>
          <p:nvPr/>
        </p:nvSpPr>
        <p:spPr>
          <a:xfrm>
            <a:off x="793790" y="527565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9. </a:t>
            </a: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Evaluation Strategy</a:t>
            </a:r>
            <a:endParaRPr lang="en-US" sz="1750" dirty="0"/>
          </a:p>
        </p:txBody>
      </p:sp>
      <p:sp>
        <p:nvSpPr>
          <p:cNvPr id="15" name="Text 8">
            <a:extLst>
              <a:ext uri="{FF2B5EF4-FFF2-40B4-BE49-F238E27FC236}">
                <a16:creationId xmlns:a16="http://schemas.microsoft.com/office/drawing/2014/main" id="{BE17C8C6-D929-5C21-0EF5-F8171FFAD67F}"/>
              </a:ext>
            </a:extLst>
          </p:cNvPr>
          <p:cNvSpPr/>
          <p:nvPr/>
        </p:nvSpPr>
        <p:spPr>
          <a:xfrm>
            <a:off x="793788" y="62348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11. Conclusion &amp; Learning 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76607D6-4FC8-A16A-A551-C4F5DB4D1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2456" y="144405"/>
            <a:ext cx="2461473" cy="10668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97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017306" y="33138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High volume of support requests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15861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Extensive manual effort, slow resolutions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908983" y="3313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Knowledge silos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08983" y="3804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Information scattered across systems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017306" y="5366385"/>
            <a:ext cx="29988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Consistency challenges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8568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Variable response quality to customers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EFF8F6D-AB9B-247D-FF1C-5AFFD759AF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2456" y="144405"/>
            <a:ext cx="2461473" cy="10668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764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Objective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805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5580578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Automate customer query handling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6425327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 manual workload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5805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954078" y="5580578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Enhance knowledge retrieval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54078" y="6425327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Quick, precise information access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5805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377249" y="5580578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Improve customer satisfaction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77249" y="6425327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Consistent, high-quality support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73337EC-343F-FB7A-2B3E-D9395F3F2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0270" y="7298609"/>
            <a:ext cx="1990130" cy="8625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4240" y="2921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Architecture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584240" y="15679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Core Components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584240" y="21490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Ingestion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84240" y="259127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Embedding &amp; Vector Store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84240" y="30334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Language Model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84240" y="34756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Retrieval Layer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70071" y="43682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Integration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70071" y="49494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APIs for support platforms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70071" y="539162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query processing</a:t>
            </a: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DC149EB-4F95-43D9-1D24-A95C728C2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2456" y="144405"/>
            <a:ext cx="2461473" cy="10668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5A3731-5192-832C-AF31-917335642C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288" y="1231134"/>
            <a:ext cx="6869787" cy="48519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734CB2F-4507-ED25-C58E-17CEDA3390E1}"/>
              </a:ext>
            </a:extLst>
          </p:cNvPr>
          <p:cNvSpPr txBox="1"/>
          <p:nvPr/>
        </p:nvSpPr>
        <p:spPr>
          <a:xfrm>
            <a:off x="6684288" y="2054059"/>
            <a:ext cx="16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 The Dataset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F6713B-5939-F74B-6F79-669C0974052E}"/>
              </a:ext>
            </a:extLst>
          </p:cNvPr>
          <p:cNvSpPr txBox="1"/>
          <p:nvPr/>
        </p:nvSpPr>
        <p:spPr>
          <a:xfrm>
            <a:off x="9836288" y="1375767"/>
            <a:ext cx="717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LLM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1E873A-893C-3941-8E19-590B1969B5A9}"/>
              </a:ext>
            </a:extLst>
          </p:cNvPr>
          <p:cNvSpPr txBox="1"/>
          <p:nvPr/>
        </p:nvSpPr>
        <p:spPr>
          <a:xfrm>
            <a:off x="11512687" y="5754529"/>
            <a:ext cx="12222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Vector DB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EB1AFA-0EE8-03E0-FC5F-86172AB805A5}"/>
              </a:ext>
            </a:extLst>
          </p:cNvPr>
          <p:cNvSpPr txBox="1"/>
          <p:nvPr/>
        </p:nvSpPr>
        <p:spPr>
          <a:xfrm>
            <a:off x="10002975" y="5796931"/>
            <a:ext cx="550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API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C763D4-0C88-2601-C935-D56B65A06B92}"/>
              </a:ext>
            </a:extLst>
          </p:cNvPr>
          <p:cNvSpPr txBox="1"/>
          <p:nvPr/>
        </p:nvSpPr>
        <p:spPr>
          <a:xfrm>
            <a:off x="7851545" y="5840676"/>
            <a:ext cx="12222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Prompt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DB0634-C57E-6308-2ECE-8AA57D02CC52}"/>
              </a:ext>
            </a:extLst>
          </p:cNvPr>
          <p:cNvSpPr txBox="1"/>
          <p:nvPr/>
        </p:nvSpPr>
        <p:spPr>
          <a:xfrm>
            <a:off x="7045167" y="3106341"/>
            <a:ext cx="15125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Embedding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2702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Dataset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19218"/>
            <a:ext cx="3664863" cy="2206585"/>
          </a:xfrm>
          <a:prstGeom prst="roundRect">
            <a:avLst>
              <a:gd name="adj" fmla="val 431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1028224" y="25536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Source Types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044071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Twitter Support Replies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3585329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Internal Knowledge Base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467" y="2319219"/>
            <a:ext cx="4791908" cy="2206584"/>
          </a:xfrm>
          <a:prstGeom prst="roundRect">
            <a:avLst>
              <a:gd name="adj" fmla="val 431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919901" y="25536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Volume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919901" y="3044071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~1000 Sample Records From 945k Tweets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752618"/>
            <a:ext cx="8683585" cy="2206585"/>
          </a:xfrm>
          <a:prstGeom prst="roundRect">
            <a:avLst>
              <a:gd name="adj" fmla="val 431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028224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Preprocessing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28224" y="547747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Lowercasing and punctuation cleanup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28224" y="591966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Tokenization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8224" y="636186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Embedding generation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97A4B22-22A8-91EF-792C-FD7D90D4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7002" y="203386"/>
            <a:ext cx="2461473" cy="106689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69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Model Choice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Foundation Model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Mistral-7B-Instruct for natural language understanding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4225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Embedding Model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3981450"/>
            <a:ext cx="2927747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MiniLM Used for dense vector-based semantic search</a:t>
            </a:r>
          </a:p>
        </p:txBody>
      </p:sp>
      <p:sp>
        <p:nvSpPr>
          <p:cNvPr id="10" name="Shape 7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RAG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679638"/>
            <a:ext cx="5486400" cy="725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Top-k document retrieval from ChromaDB Domain-specific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context injected into prompt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132941B-4AB8-A3A2-415B-E601042CD7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181" y="34317"/>
            <a:ext cx="2461473" cy="10668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Retrieval Workflow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Input processing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Normalize and parse query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Vector search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Find relevant documents in vector store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Context construction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Aggregate top matches as context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680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Response generation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2680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Language model crafts answer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EAB7BB4-AB2F-6E0A-B804-1EDF377E2D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56281" y="156058"/>
            <a:ext cx="2461473" cy="106689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69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Prompt Engineering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0173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Structured Prompts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Designed for generation and automated evaluation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9089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Generation Prompts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089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tags like [INST] &lt;&gt; Context and Query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Evaluation Prompts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Automated, follow similar structured template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512CC24-E871-1D71-41AB-6278F35CE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6281" y="156058"/>
            <a:ext cx="2461473" cy="10668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360</Words>
  <Application>Microsoft Office PowerPoint</Application>
  <PresentationFormat>Custom</PresentationFormat>
  <Paragraphs>127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Calibri Light</vt:lpstr>
      <vt:lpstr>Arial</vt:lpstr>
      <vt:lpstr>Poppins</vt:lpstr>
      <vt:lpstr>Roboto Medium</vt:lpstr>
      <vt:lpstr>Calibri</vt:lpstr>
      <vt:lpstr>Poppins SemiBold</vt:lpstr>
      <vt:lpstr>Roboto</vt:lpstr>
      <vt:lpstr>Office 2013 - 2022 Theme</vt:lpstr>
      <vt:lpstr>AI Engineer Challenge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Roy, Subrata (623)</cp:lastModifiedBy>
  <cp:revision>3</cp:revision>
  <dcterms:created xsi:type="dcterms:W3CDTF">2025-04-20T14:27:01Z</dcterms:created>
  <dcterms:modified xsi:type="dcterms:W3CDTF">2025-04-20T17:35:17Z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24dbb1d-991d-4bbd-aad5-33bac1d8ffaf_Enabled">
    <vt:lpwstr>true</vt:lpwstr>
  </property>
  <property fmtid="{D5CDD505-2E9C-101B-9397-08002B2CF9AE}" pid="3" name="MSIP_Label_924dbb1d-991d-4bbd-aad5-33bac1d8ffaf_SetDate">
    <vt:lpwstr>2025-04-20T16:00:34Z</vt:lpwstr>
  </property>
  <property fmtid="{D5CDD505-2E9C-101B-9397-08002B2CF9AE}" pid="4" name="MSIP_Label_924dbb1d-991d-4bbd-aad5-33bac1d8ffaf_Method">
    <vt:lpwstr>Standard</vt:lpwstr>
  </property>
  <property fmtid="{D5CDD505-2E9C-101B-9397-08002B2CF9AE}" pid="5" name="MSIP_Label_924dbb1d-991d-4bbd-aad5-33bac1d8ffaf_Name">
    <vt:lpwstr>924dbb1d-991d-4bbd-aad5-33bac1d8ffaf</vt:lpwstr>
  </property>
  <property fmtid="{D5CDD505-2E9C-101B-9397-08002B2CF9AE}" pid="6" name="MSIP_Label_924dbb1d-991d-4bbd-aad5-33bac1d8ffaf_SiteId">
    <vt:lpwstr>9652d7c2-1ccf-4940-8151-4a92bd474ed0</vt:lpwstr>
  </property>
  <property fmtid="{D5CDD505-2E9C-101B-9397-08002B2CF9AE}" pid="7" name="MSIP_Label_924dbb1d-991d-4bbd-aad5-33bac1d8ffaf_ActionId">
    <vt:lpwstr>4209e9be-20a3-4e32-a41f-8b6a91f88759</vt:lpwstr>
  </property>
  <property fmtid="{D5CDD505-2E9C-101B-9397-08002B2CF9AE}" pid="8" name="MSIP_Label_924dbb1d-991d-4bbd-aad5-33bac1d8ffaf_ContentBits">
    <vt:lpwstr>0</vt:lpwstr>
  </property>
  <property fmtid="{D5CDD505-2E9C-101B-9397-08002B2CF9AE}" pid="9" name="MSIP_Label_924dbb1d-991d-4bbd-aad5-33bac1d8ffaf_Tag">
    <vt:lpwstr>10, 3, 0, 1</vt:lpwstr>
  </property>
</Properties>
</file>

<file path=docProps/thumbnail.jpeg>
</file>